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4" r:id="rId4"/>
    <p:sldId id="281" r:id="rId5"/>
    <p:sldId id="28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30/08/2021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9DB7D30-D083-44A3-AADC-A2E0D99C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t="7145" r="9091" b="2061"/>
          <a:stretch/>
        </p:blipFill>
        <p:spPr>
          <a:xfrm>
            <a:off x="551389" y="1191987"/>
            <a:ext cx="7044011" cy="52469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Copper wire actuator data – bending </a:t>
            </a:r>
            <a:r>
              <a:rPr lang="en-US" sz="2400">
                <a:latin typeface="+mj-lt"/>
              </a:rPr>
              <a:t>angle with </a:t>
            </a:r>
            <a:r>
              <a:rPr lang="en-US" sz="2400" dirty="0">
                <a:latin typeface="+mj-lt"/>
              </a:rPr>
              <a:t>voltage</a:t>
            </a:r>
            <a:endParaRPr lang="en-GB" sz="2400" dirty="0"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007D49-0C1A-4932-99CA-2004CA97715B}"/>
              </a:ext>
            </a:extLst>
          </p:cNvPr>
          <p:cNvGrpSpPr/>
          <p:nvPr/>
        </p:nvGrpSpPr>
        <p:grpSpPr>
          <a:xfrm>
            <a:off x="8062258" y="2604444"/>
            <a:ext cx="3471156" cy="2422000"/>
            <a:chOff x="7447215" y="1728331"/>
            <a:chExt cx="4067236" cy="3050427"/>
          </a:xfrm>
        </p:grpSpPr>
        <p:pic>
          <p:nvPicPr>
            <p:cNvPr id="8" name="Picture 7" descr="A picture containing green, tiled&#10;&#10;Description automatically generated">
              <a:extLst>
                <a:ext uri="{FF2B5EF4-FFF2-40B4-BE49-F238E27FC236}">
                  <a16:creationId xmlns:a16="http://schemas.microsoft.com/office/drawing/2014/main" id="{F077D4F6-39A6-4314-BCE9-4872785E1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7215" y="1728331"/>
              <a:ext cx="4067236" cy="305042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7B6040-5DB8-4ECC-A159-C158CC13624D}"/>
                </a:ext>
              </a:extLst>
            </p:cNvPr>
            <p:cNvSpPr txBox="1"/>
            <p:nvPr/>
          </p:nvSpPr>
          <p:spPr>
            <a:xfrm>
              <a:off x="9685566" y="3902018"/>
              <a:ext cx="503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FF0000"/>
                  </a:solidFill>
                  <a:highlight>
                    <a:srgbClr val="FFFF00"/>
                  </a:highlight>
                  <a:latin typeface="+mj-lt"/>
                </a:rPr>
                <a:t>a0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FA9447-1DDE-4202-99DE-8FB906D72C7B}"/>
                </a:ext>
              </a:extLst>
            </p:cNvPr>
            <p:cNvSpPr txBox="1"/>
            <p:nvPr/>
          </p:nvSpPr>
          <p:spPr>
            <a:xfrm>
              <a:off x="8678412" y="3584534"/>
              <a:ext cx="503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00B050"/>
                  </a:solidFill>
                  <a:highlight>
                    <a:srgbClr val="FFFF00"/>
                  </a:highlight>
                  <a:latin typeface="+mj-lt"/>
                </a:rPr>
                <a:t>a1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E4D9CF-572C-40E0-80D8-835ABDCA1F08}"/>
                </a:ext>
              </a:extLst>
            </p:cNvPr>
            <p:cNvSpPr txBox="1"/>
            <p:nvPr/>
          </p:nvSpPr>
          <p:spPr>
            <a:xfrm>
              <a:off x="8357508" y="2716197"/>
              <a:ext cx="5034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rgbClr val="0070C0"/>
                  </a:solidFill>
                  <a:highlight>
                    <a:srgbClr val="FFFF00"/>
                  </a:highlight>
                  <a:latin typeface="+mj-lt"/>
                </a:rPr>
                <a:t>a2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29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Thesis and presentation: creating images and writing writing writing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ADDF2388-65A7-4F24-BC9E-963F40E06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84" y="2163535"/>
            <a:ext cx="5718629" cy="3216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0A58FA-8F5C-43F6-8547-F4DE671964F7}"/>
              </a:ext>
            </a:extLst>
          </p:cNvPr>
          <p:cNvSpPr txBox="1"/>
          <p:nvPr/>
        </p:nvSpPr>
        <p:spPr>
          <a:xfrm>
            <a:off x="4493076" y="5380264"/>
            <a:ext cx="320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+mj-lt"/>
              </a:rPr>
              <a:t>Render of finger CAD model</a:t>
            </a:r>
          </a:p>
        </p:txBody>
      </p:sp>
    </p:spTree>
    <p:extLst>
      <p:ext uri="{BB962C8B-B14F-4D97-AF65-F5344CB8AC3E}">
        <p14:creationId xmlns:p14="http://schemas.microsoft.com/office/powerpoint/2010/main" val="23632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4" y="555178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Computer vision progress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1E00B46D-636F-4CDE-9DE5-0CBE970CC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9" y="1664421"/>
            <a:ext cx="5852172" cy="4389129"/>
          </a:xfrm>
          <a:prstGeom prst="rect">
            <a:avLst/>
          </a:prstGeom>
        </p:spPr>
      </p:pic>
      <p:pic>
        <p:nvPicPr>
          <p:cNvPr id="6" name="tracked_copper_wire_actuator_5_epochs">
            <a:hlinkClick r:id="" action="ppaction://media"/>
            <a:extLst>
              <a:ext uri="{FF2B5EF4-FFF2-40B4-BE49-F238E27FC236}">
                <a16:creationId xmlns:a16="http://schemas.microsoft.com/office/drawing/2014/main" id="{AD5618D0-DCB2-4935-BDA9-0941B78CAF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03029" y="3854857"/>
            <a:ext cx="3399015" cy="2548763"/>
          </a:xfrm>
          <a:prstGeom prst="rect">
            <a:avLst/>
          </a:prstGeom>
        </p:spPr>
      </p:pic>
      <p:pic>
        <p:nvPicPr>
          <p:cNvPr id="5" name="tracked_r-b_markers_footage">
            <a:hlinkClick r:id="" action="ppaction://media"/>
            <a:extLst>
              <a:ext uri="{FF2B5EF4-FFF2-40B4-BE49-F238E27FC236}">
                <a16:creationId xmlns:a16="http://schemas.microsoft.com/office/drawing/2014/main" id="{D630582E-0BB1-47E5-A1CD-0B5B3ABFC3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67266" y="1267123"/>
            <a:ext cx="3734778" cy="2800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3E220-2986-41A2-9655-ADFABEDDB3B3}"/>
              </a:ext>
            </a:extLst>
          </p:cNvPr>
          <p:cNvSpPr txBox="1"/>
          <p:nvPr/>
        </p:nvSpPr>
        <p:spPr>
          <a:xfrm>
            <a:off x="5011131" y="5129239"/>
            <a:ext cx="1317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i="1" dirty="0"/>
              <a:t>Units are pixels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4F58D11-836E-4312-8987-534B804E43F9}"/>
              </a:ext>
            </a:extLst>
          </p:cNvPr>
          <p:cNvSpPr/>
          <p:nvPr/>
        </p:nvSpPr>
        <p:spPr>
          <a:xfrm>
            <a:off x="2753422" y="4122649"/>
            <a:ext cx="106589" cy="151092"/>
          </a:xfrm>
          <a:custGeom>
            <a:avLst/>
            <a:gdLst>
              <a:gd name="connsiteX0" fmla="*/ 25098 w 106589"/>
              <a:gd name="connsiteY0" fmla="*/ 102036 h 151092"/>
              <a:gd name="connsiteX1" fmla="*/ 13325 w 106589"/>
              <a:gd name="connsiteY1" fmla="*/ 100074 h 151092"/>
              <a:gd name="connsiteX2" fmla="*/ 15287 w 106589"/>
              <a:gd name="connsiteY2" fmla="*/ 72603 h 151092"/>
              <a:gd name="connsiteX3" fmla="*/ 30985 w 106589"/>
              <a:gd name="connsiteY3" fmla="*/ 68678 h 151092"/>
              <a:gd name="connsiteX4" fmla="*/ 58456 w 106589"/>
              <a:gd name="connsiteY4" fmla="*/ 86338 h 151092"/>
              <a:gd name="connsiteX5" fmla="*/ 66305 w 106589"/>
              <a:gd name="connsiteY5" fmla="*/ 141281 h 151092"/>
              <a:gd name="connsiteX6" fmla="*/ 52569 w 106589"/>
              <a:gd name="connsiteY6" fmla="*/ 151092 h 151092"/>
              <a:gd name="connsiteX7" fmla="*/ 29023 w 106589"/>
              <a:gd name="connsiteY7" fmla="*/ 141281 h 151092"/>
              <a:gd name="connsiteX8" fmla="*/ 9400 w 106589"/>
              <a:gd name="connsiteY8" fmla="*/ 39245 h 151092"/>
              <a:gd name="connsiteX9" fmla="*/ 78078 w 106589"/>
              <a:gd name="connsiteY9" fmla="*/ 0 h 151092"/>
              <a:gd name="connsiteX10" fmla="*/ 105550 w 106589"/>
              <a:gd name="connsiteY10" fmla="*/ 121658 h 151092"/>
              <a:gd name="connsiteX11" fmla="*/ 89852 w 106589"/>
              <a:gd name="connsiteY11" fmla="*/ 135394 h 151092"/>
              <a:gd name="connsiteX12" fmla="*/ 15287 w 106589"/>
              <a:gd name="connsiteY12" fmla="*/ 80451 h 151092"/>
              <a:gd name="connsiteX13" fmla="*/ 5476 w 106589"/>
              <a:gd name="connsiteY13" fmla="*/ 54942 h 151092"/>
              <a:gd name="connsiteX14" fmla="*/ 68267 w 106589"/>
              <a:gd name="connsiteY14" fmla="*/ 41207 h 151092"/>
              <a:gd name="connsiteX15" fmla="*/ 83965 w 106589"/>
              <a:gd name="connsiteY15" fmla="*/ 66716 h 151092"/>
              <a:gd name="connsiteX16" fmla="*/ 25098 w 106589"/>
              <a:gd name="connsiteY16" fmla="*/ 102036 h 151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589" h="151092">
                <a:moveTo>
                  <a:pt x="25098" y="102036"/>
                </a:moveTo>
                <a:cubicBezTo>
                  <a:pt x="13325" y="107596"/>
                  <a:pt x="16699" y="102183"/>
                  <a:pt x="13325" y="100074"/>
                </a:cubicBezTo>
                <a:cubicBezTo>
                  <a:pt x="4520" y="94571"/>
                  <a:pt x="12822" y="75293"/>
                  <a:pt x="15287" y="72603"/>
                </a:cubicBezTo>
                <a:cubicBezTo>
                  <a:pt x="18932" y="68627"/>
                  <a:pt x="25752" y="69986"/>
                  <a:pt x="30985" y="68678"/>
                </a:cubicBezTo>
                <a:cubicBezTo>
                  <a:pt x="40142" y="74565"/>
                  <a:pt x="51288" y="78145"/>
                  <a:pt x="58456" y="86338"/>
                </a:cubicBezTo>
                <a:cubicBezTo>
                  <a:pt x="72916" y="102864"/>
                  <a:pt x="77017" y="121999"/>
                  <a:pt x="66305" y="141281"/>
                </a:cubicBezTo>
                <a:cubicBezTo>
                  <a:pt x="63572" y="146200"/>
                  <a:pt x="57148" y="147822"/>
                  <a:pt x="52569" y="151092"/>
                </a:cubicBezTo>
                <a:cubicBezTo>
                  <a:pt x="44720" y="147822"/>
                  <a:pt x="35035" y="147293"/>
                  <a:pt x="29023" y="141281"/>
                </a:cubicBezTo>
                <a:cubicBezTo>
                  <a:pt x="4453" y="116711"/>
                  <a:pt x="-10896" y="73071"/>
                  <a:pt x="9400" y="39245"/>
                </a:cubicBezTo>
                <a:cubicBezTo>
                  <a:pt x="17937" y="25017"/>
                  <a:pt x="56429" y="9279"/>
                  <a:pt x="78078" y="0"/>
                </a:cubicBezTo>
                <a:cubicBezTo>
                  <a:pt x="92005" y="39249"/>
                  <a:pt x="111291" y="78024"/>
                  <a:pt x="105550" y="121658"/>
                </a:cubicBezTo>
                <a:cubicBezTo>
                  <a:pt x="104643" y="128552"/>
                  <a:pt x="95085" y="130815"/>
                  <a:pt x="89852" y="135394"/>
                </a:cubicBezTo>
                <a:cubicBezTo>
                  <a:pt x="52709" y="126107"/>
                  <a:pt x="60196" y="130492"/>
                  <a:pt x="15287" y="80451"/>
                </a:cubicBezTo>
                <a:cubicBezTo>
                  <a:pt x="9202" y="73671"/>
                  <a:pt x="8746" y="63445"/>
                  <a:pt x="5476" y="54942"/>
                </a:cubicBezTo>
                <a:cubicBezTo>
                  <a:pt x="24160" y="45600"/>
                  <a:pt x="45002" y="31236"/>
                  <a:pt x="68267" y="41207"/>
                </a:cubicBezTo>
                <a:cubicBezTo>
                  <a:pt x="77444" y="45140"/>
                  <a:pt x="78732" y="58213"/>
                  <a:pt x="83965" y="66716"/>
                </a:cubicBezTo>
                <a:cubicBezTo>
                  <a:pt x="77141" y="105385"/>
                  <a:pt x="36871" y="96476"/>
                  <a:pt x="25098" y="10203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A9A9ED0-0857-441C-81F8-1D5C8D435002}"/>
              </a:ext>
            </a:extLst>
          </p:cNvPr>
          <p:cNvSpPr/>
          <p:nvPr/>
        </p:nvSpPr>
        <p:spPr>
          <a:xfrm>
            <a:off x="2862896" y="3971462"/>
            <a:ext cx="720139" cy="192394"/>
          </a:xfrm>
          <a:custGeom>
            <a:avLst/>
            <a:gdLst>
              <a:gd name="connsiteX0" fmla="*/ 0 w 720139"/>
              <a:gd name="connsiteY0" fmla="*/ 192394 h 192394"/>
              <a:gd name="connsiteX1" fmla="*/ 372824 w 720139"/>
              <a:gd name="connsiteY1" fmla="*/ 82509 h 192394"/>
              <a:gd name="connsiteX2" fmla="*/ 433653 w 720139"/>
              <a:gd name="connsiteY2" fmla="*/ 70735 h 192394"/>
              <a:gd name="connsiteX3" fmla="*/ 478785 w 720139"/>
              <a:gd name="connsiteY3" fmla="*/ 55038 h 192394"/>
              <a:gd name="connsiteX4" fmla="*/ 500369 w 720139"/>
              <a:gd name="connsiteY4" fmla="*/ 49151 h 192394"/>
              <a:gd name="connsiteX5" fmla="*/ 516067 w 720139"/>
              <a:gd name="connsiteY5" fmla="*/ 47189 h 192394"/>
              <a:gd name="connsiteX6" fmla="*/ 543538 w 720139"/>
              <a:gd name="connsiteY6" fmla="*/ 39340 h 192394"/>
              <a:gd name="connsiteX7" fmla="*/ 578859 w 720139"/>
              <a:gd name="connsiteY7" fmla="*/ 35415 h 192394"/>
              <a:gd name="connsiteX8" fmla="*/ 612216 w 720139"/>
              <a:gd name="connsiteY8" fmla="*/ 25604 h 192394"/>
              <a:gd name="connsiteX9" fmla="*/ 618103 w 720139"/>
              <a:gd name="connsiteY9" fmla="*/ 21680 h 192394"/>
              <a:gd name="connsiteX10" fmla="*/ 645574 w 720139"/>
              <a:gd name="connsiteY10" fmla="*/ 19717 h 192394"/>
              <a:gd name="connsiteX11" fmla="*/ 657348 w 720139"/>
              <a:gd name="connsiteY11" fmla="*/ 17755 h 192394"/>
              <a:gd name="connsiteX12" fmla="*/ 667159 w 720139"/>
              <a:gd name="connsiteY12" fmla="*/ 11868 h 192394"/>
              <a:gd name="connsiteX13" fmla="*/ 678932 w 720139"/>
              <a:gd name="connsiteY13" fmla="*/ 7944 h 192394"/>
              <a:gd name="connsiteX14" fmla="*/ 694630 w 720139"/>
              <a:gd name="connsiteY14" fmla="*/ 2057 h 192394"/>
              <a:gd name="connsiteX15" fmla="*/ 720139 w 720139"/>
              <a:gd name="connsiteY15" fmla="*/ 95 h 19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0139" h="192394">
                <a:moveTo>
                  <a:pt x="0" y="192394"/>
                </a:moveTo>
                <a:cubicBezTo>
                  <a:pt x="357784" y="72178"/>
                  <a:pt x="125020" y="140217"/>
                  <a:pt x="372824" y="82509"/>
                </a:cubicBezTo>
                <a:cubicBezTo>
                  <a:pt x="444221" y="65882"/>
                  <a:pt x="270338" y="92038"/>
                  <a:pt x="433653" y="70735"/>
                </a:cubicBezTo>
                <a:cubicBezTo>
                  <a:pt x="457765" y="61090"/>
                  <a:pt x="451304" y="63053"/>
                  <a:pt x="478785" y="55038"/>
                </a:cubicBezTo>
                <a:cubicBezTo>
                  <a:pt x="485944" y="52950"/>
                  <a:pt x="493071" y="50687"/>
                  <a:pt x="500369" y="49151"/>
                </a:cubicBezTo>
                <a:cubicBezTo>
                  <a:pt x="505529" y="48065"/>
                  <a:pt x="510834" y="47843"/>
                  <a:pt x="516067" y="47189"/>
                </a:cubicBezTo>
                <a:cubicBezTo>
                  <a:pt x="525224" y="44573"/>
                  <a:pt x="534073" y="40392"/>
                  <a:pt x="543538" y="39340"/>
                </a:cubicBezTo>
                <a:lnTo>
                  <a:pt x="578859" y="35415"/>
                </a:lnTo>
                <a:cubicBezTo>
                  <a:pt x="594093" y="32030"/>
                  <a:pt x="598176" y="31986"/>
                  <a:pt x="612216" y="25604"/>
                </a:cubicBezTo>
                <a:cubicBezTo>
                  <a:pt x="614363" y="24628"/>
                  <a:pt x="615781" y="22090"/>
                  <a:pt x="618103" y="21680"/>
                </a:cubicBezTo>
                <a:cubicBezTo>
                  <a:pt x="627144" y="20085"/>
                  <a:pt x="636417" y="20371"/>
                  <a:pt x="645574" y="19717"/>
                </a:cubicBezTo>
                <a:cubicBezTo>
                  <a:pt x="649499" y="19063"/>
                  <a:pt x="653609" y="19115"/>
                  <a:pt x="657348" y="17755"/>
                </a:cubicBezTo>
                <a:cubicBezTo>
                  <a:pt x="660932" y="16452"/>
                  <a:pt x="663687" y="13446"/>
                  <a:pt x="667159" y="11868"/>
                </a:cubicBezTo>
                <a:cubicBezTo>
                  <a:pt x="670925" y="10156"/>
                  <a:pt x="675036" y="9335"/>
                  <a:pt x="678932" y="7944"/>
                </a:cubicBezTo>
                <a:cubicBezTo>
                  <a:pt x="684195" y="6064"/>
                  <a:pt x="689256" y="3592"/>
                  <a:pt x="694630" y="2057"/>
                </a:cubicBezTo>
                <a:cubicBezTo>
                  <a:pt x="704131" y="-658"/>
                  <a:pt x="710237" y="95"/>
                  <a:pt x="720139" y="9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FA2873-D1C6-4ACA-8ADC-ADC925EB374F}"/>
              </a:ext>
            </a:extLst>
          </p:cNvPr>
          <p:cNvCxnSpPr>
            <a:stCxn id="4" idx="14"/>
          </p:cNvCxnSpPr>
          <p:nvPr/>
        </p:nvCxnSpPr>
        <p:spPr>
          <a:xfrm flipV="1">
            <a:off x="2821689" y="3702663"/>
            <a:ext cx="1351978" cy="461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850CB8-A4A8-4804-898D-80BF40A10B22}"/>
              </a:ext>
            </a:extLst>
          </p:cNvPr>
          <p:cNvCxnSpPr>
            <a:cxnSpLocks/>
          </p:cNvCxnSpPr>
          <p:nvPr/>
        </p:nvCxnSpPr>
        <p:spPr>
          <a:xfrm flipV="1">
            <a:off x="2753422" y="3141533"/>
            <a:ext cx="1783669" cy="1022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6C863B-B95E-4299-981B-848501D7534F}"/>
              </a:ext>
            </a:extLst>
          </p:cNvPr>
          <p:cNvCxnSpPr>
            <a:stCxn id="4" idx="9"/>
          </p:cNvCxnSpPr>
          <p:nvPr/>
        </p:nvCxnSpPr>
        <p:spPr>
          <a:xfrm flipV="1">
            <a:off x="2831500" y="2268340"/>
            <a:ext cx="1583521" cy="185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0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5" y="555178"/>
            <a:ext cx="509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TODO</a:t>
            </a:r>
            <a:endParaRPr lang="en-GB" sz="2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AB8D3-C6AB-4D4E-84C1-2F85CADE00A1}"/>
              </a:ext>
            </a:extLst>
          </p:cNvPr>
          <p:cNvSpPr txBox="1"/>
          <p:nvPr/>
        </p:nvSpPr>
        <p:spPr>
          <a:xfrm>
            <a:off x="998765" y="2413337"/>
            <a:ext cx="4174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Final presentation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Thesis writing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Repeat bending angle x voltage experiment for more precise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Attempt simple ML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3E99-4546-4EA5-B52E-BF29DAD2F4B7}"/>
              </a:ext>
            </a:extLst>
          </p:cNvPr>
          <p:cNvSpPr txBox="1"/>
          <p:nvPr/>
        </p:nvSpPr>
        <p:spPr>
          <a:xfrm>
            <a:off x="6096000" y="555178"/>
            <a:ext cx="5157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Questions</a:t>
            </a:r>
            <a:endParaRPr lang="en-GB" sz="24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EC407-5DEF-4BC9-85F6-60B71984B7A2}"/>
              </a:ext>
            </a:extLst>
          </p:cNvPr>
          <p:cNvSpPr txBox="1"/>
          <p:nvPr/>
        </p:nvSpPr>
        <p:spPr>
          <a:xfrm>
            <a:off x="7766957" y="2413337"/>
            <a:ext cx="4174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Feedback on literature review?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714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72</Words>
  <Application>Microsoft Office PowerPoint</Application>
  <PresentationFormat>Widescreen</PresentationFormat>
  <Paragraphs>17</Paragraphs>
  <Slides>5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140</cp:revision>
  <dcterms:created xsi:type="dcterms:W3CDTF">2021-03-21T14:20:38Z</dcterms:created>
  <dcterms:modified xsi:type="dcterms:W3CDTF">2021-08-31T11:59:20Z</dcterms:modified>
</cp:coreProperties>
</file>